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wdp" ContentType="image/vnd.ms-photo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</p:sldMasterIdLst>
  <p:notesMasterIdLst>
    <p:notesMasterId r:id="rId18"/>
  </p:notesMasterIdLst>
  <p:sldIdLst>
    <p:sldId id="351" r:id="rId2"/>
    <p:sldId id="259" r:id="rId3"/>
    <p:sldId id="342" r:id="rId4"/>
    <p:sldId id="344" r:id="rId5"/>
    <p:sldId id="345" r:id="rId6"/>
    <p:sldId id="349" r:id="rId7"/>
    <p:sldId id="346" r:id="rId8"/>
    <p:sldId id="327" r:id="rId9"/>
    <p:sldId id="340" r:id="rId10"/>
    <p:sldId id="350" r:id="rId11"/>
    <p:sldId id="352" r:id="rId12"/>
    <p:sldId id="353" r:id="rId13"/>
    <p:sldId id="354" r:id="rId14"/>
    <p:sldId id="356" r:id="rId15"/>
    <p:sldId id="355" r:id="rId16"/>
    <p:sldId id="348" r:id="rId17"/>
  </p:sldIdLst>
  <p:sldSz cx="9144000" cy="6858000" type="screen4x3"/>
  <p:notesSz cx="6858000" cy="914400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1pPr>
    <a:lvl2pPr marL="457200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2pPr>
    <a:lvl3pPr marL="914400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3pPr>
    <a:lvl4pPr marL="1371600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4pPr>
    <a:lvl5pPr marL="1828800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5pPr>
    <a:lvl6pPr marL="2286000" algn="l" defTabSz="9144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6pPr>
    <a:lvl7pPr marL="2743200" algn="l" defTabSz="9144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7pPr>
    <a:lvl8pPr marL="3200400" algn="l" defTabSz="9144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8pPr>
    <a:lvl9pPr marL="3657600" algn="l" defTabSz="9144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37E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44" d="100"/>
          <a:sy n="44" d="100"/>
        </p:scale>
        <p:origin x="-1272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17410" name="Rectangle 2"/>
          <p:cNvSpPr>
            <a:spLocks noGrp="1" noChangeArrowheads="1"/>
          </p:cNvSpPr>
          <p:nvPr>
            <p:ph type="body" sz="quarter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600230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Gill Sans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Gill Sans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Gill Sans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Gill Sans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Gill Sans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9422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9422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9422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Assign these to groups to apply</a:t>
            </a:r>
            <a:r>
              <a:rPr lang="en-US" baseline="0" dirty="0" smtClean="0"/>
              <a:t> the framework themselves.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err="1" smtClean="0"/>
              <a:t>Shopify</a:t>
            </a:r>
            <a:r>
              <a:rPr lang="en-US" dirty="0" smtClean="0"/>
              <a:t>:</a:t>
            </a:r>
            <a:r>
              <a:rPr lang="en-US" baseline="0" dirty="0" smtClean="0"/>
              <a:t>  Online e-commerce as a service platform</a:t>
            </a:r>
          </a:p>
          <a:p>
            <a:r>
              <a:rPr lang="en-US" baseline="0" dirty="0" err="1" smtClean="0"/>
              <a:t>Vimeo</a:t>
            </a:r>
            <a:r>
              <a:rPr lang="en-US" baseline="0" dirty="0" smtClean="0"/>
              <a:t>:  User generated video content provider/aggregator</a:t>
            </a:r>
          </a:p>
          <a:p>
            <a:r>
              <a:rPr lang="en-US" baseline="0" dirty="0" err="1" smtClean="0"/>
              <a:t>Quantcast</a:t>
            </a:r>
            <a:r>
              <a:rPr lang="en-US" baseline="0" dirty="0" smtClean="0"/>
              <a:t>:  Marketing analytics research and reporting</a:t>
            </a:r>
          </a:p>
        </p:txBody>
      </p:sp>
    </p:spTree>
    <p:extLst>
      <p:ext uri="{BB962C8B-B14F-4D97-AF65-F5344CB8AC3E}">
        <p14:creationId xmlns:p14="http://schemas.microsoft.com/office/powerpoint/2010/main" val="4069422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9422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Data</a:t>
            </a:r>
            <a:r>
              <a:rPr lang="en-US" baseline="0" smtClean="0"/>
              <a:t> availability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smtClean="0"/>
              <a:t>Can the system always guarantee read availability, write availability?</a:t>
            </a:r>
          </a:p>
          <a:p>
            <a:pPr marL="0" indent="0">
              <a:buFontTx/>
              <a:buNone/>
            </a:pPr>
            <a:endParaRPr lang="en-US" baseline="0" dirty="0" smtClean="0"/>
          </a:p>
        </p:txBody>
      </p:sp>
    </p:spTree>
    <p:extLst>
      <p:ext uri="{BB962C8B-B14F-4D97-AF65-F5344CB8AC3E}">
        <p14:creationId xmlns:p14="http://schemas.microsoft.com/office/powerpoint/2010/main" val="4069422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Direction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Vertical scaling hits limits and you just</a:t>
            </a:r>
            <a:r>
              <a:rPr lang="en-US" baseline="0" dirty="0" smtClean="0"/>
              <a:t> can’t pack anymore inside one machine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Horizontal scaling lets you add more machines to do more work</a:t>
            </a:r>
          </a:p>
          <a:p>
            <a:pPr marL="171450" indent="-171450">
              <a:buFontTx/>
              <a:buChar char="-"/>
            </a:pPr>
            <a:endParaRPr lang="en-US" baseline="0" dirty="0" smtClean="0"/>
          </a:p>
          <a:p>
            <a:pPr marL="0" indent="0">
              <a:buFontTx/>
              <a:buNone/>
            </a:pPr>
            <a:r>
              <a:rPr lang="en-US" baseline="0" dirty="0" smtClean="0"/>
              <a:t>If you want better service and faster response times, don’t keep bulking up one cop.  Bring in a bunch of fresh, fit ones.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9422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Guaranteed</a:t>
            </a:r>
            <a:r>
              <a:rPr lang="en-US" baseline="0" dirty="0" smtClean="0"/>
              <a:t> to be stored</a:t>
            </a:r>
            <a:endParaRPr lang="en-US" dirty="0" smtClean="0"/>
          </a:p>
          <a:p>
            <a:pPr marL="171450" indent="-171450">
              <a:buFontTx/>
              <a:buChar char="-"/>
            </a:pPr>
            <a:r>
              <a:rPr lang="en-US" dirty="0" smtClean="0"/>
              <a:t>Per bucket and per request write durability</a:t>
            </a:r>
            <a:r>
              <a:rPr lang="en-US" baseline="0" dirty="0" smtClean="0"/>
              <a:t>, durable by default.</a:t>
            </a:r>
          </a:p>
          <a:p>
            <a:pPr marL="171450" indent="-171450">
              <a:buFontTx/>
              <a:buChar char="-"/>
            </a:pPr>
            <a:endParaRPr lang="en-US" baseline="0" dirty="0"/>
          </a:p>
          <a:p>
            <a:pPr marL="0" indent="0">
              <a:buFontTx/>
              <a:buNone/>
            </a:pPr>
            <a:r>
              <a:rPr lang="en-US" baseline="0" dirty="0" smtClean="0"/>
              <a:t>Fault tolerance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Replication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Failover, replacement</a:t>
            </a:r>
          </a:p>
        </p:txBody>
      </p:sp>
    </p:spTree>
    <p:extLst>
      <p:ext uri="{BB962C8B-B14F-4D97-AF65-F5344CB8AC3E}">
        <p14:creationId xmlns:p14="http://schemas.microsoft.com/office/powerpoint/2010/main" val="4069422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Data structure</a:t>
            </a:r>
          </a:p>
          <a:p>
            <a:r>
              <a:rPr lang="en-US" dirty="0" smtClean="0"/>
              <a:t>- </a:t>
            </a:r>
            <a:r>
              <a:rPr lang="en-US" dirty="0" err="1" smtClean="0"/>
              <a:t>Schemaless</a:t>
            </a:r>
            <a:r>
              <a:rPr lang="en-US" baseline="0" dirty="0" smtClean="0"/>
              <a:t> data.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Overriding defaults</a:t>
            </a:r>
          </a:p>
          <a:p>
            <a:r>
              <a:rPr lang="en-US" dirty="0" smtClean="0"/>
              <a:t>- Per</a:t>
            </a:r>
            <a:r>
              <a:rPr lang="en-US" baseline="0" dirty="0" smtClean="0"/>
              <a:t> bucket consistency and replication.</a:t>
            </a:r>
          </a:p>
          <a:p>
            <a:r>
              <a:rPr lang="en-US" baseline="0" dirty="0" smtClean="0"/>
              <a:t>- Per request consistency setting.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9422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Software stack.</a:t>
            </a:r>
          </a:p>
          <a:p>
            <a:r>
              <a:rPr lang="en-US" dirty="0" smtClean="0"/>
              <a:t>-</a:t>
            </a:r>
            <a:r>
              <a:rPr lang="en-US" baseline="0" dirty="0" smtClean="0"/>
              <a:t> </a:t>
            </a:r>
            <a:r>
              <a:rPr lang="en-US" dirty="0" smtClean="0"/>
              <a:t>The software</a:t>
            </a:r>
            <a:r>
              <a:rPr lang="en-US" baseline="0" dirty="0" smtClean="0"/>
              <a:t> and dependency stack is comparatively simple against tools like </a:t>
            </a:r>
            <a:r>
              <a:rPr lang="en-US" baseline="0" dirty="0" err="1" smtClean="0"/>
              <a:t>Hadoop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Hbase</a:t>
            </a:r>
            <a:r>
              <a:rPr lang="en-US" baseline="0" dirty="0" smtClean="0"/>
              <a:t>, Cassandra.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Tuning</a:t>
            </a:r>
          </a:p>
          <a:p>
            <a:r>
              <a:rPr lang="en-US" baseline="0" dirty="0" smtClean="0"/>
              <a:t>- It’s often comparatively simple to configure and tune a </a:t>
            </a:r>
            <a:r>
              <a:rPr lang="en-US" baseline="0" dirty="0" err="1" smtClean="0"/>
              <a:t>Riak</a:t>
            </a:r>
            <a:r>
              <a:rPr lang="en-US" baseline="0" dirty="0" smtClean="0"/>
              <a:t> cluster.</a:t>
            </a:r>
          </a:p>
          <a:p>
            <a:r>
              <a:rPr lang="en-US" baseline="0" dirty="0" smtClean="0"/>
              <a:t>- No necessary dark arts of tuning Linux, and the JVM , and the DB software itself.</a:t>
            </a:r>
          </a:p>
          <a:p>
            <a:endParaRPr lang="en-US" baseline="0" dirty="0" smtClean="0"/>
          </a:p>
          <a:p>
            <a:r>
              <a:rPr lang="en-US" baseline="0" dirty="0" smtClean="0"/>
              <a:t>Simplicity allows you to invest more in making your application and less in running your application</a:t>
            </a:r>
          </a:p>
        </p:txBody>
      </p:sp>
    </p:spTree>
    <p:extLst>
      <p:ext uri="{BB962C8B-B14F-4D97-AF65-F5344CB8AC3E}">
        <p14:creationId xmlns:p14="http://schemas.microsoft.com/office/powerpoint/2010/main" val="4069422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Team size required for management</a:t>
            </a:r>
            <a:r>
              <a:rPr lang="en-US" baseline="0" dirty="0" smtClean="0"/>
              <a:t>.</a:t>
            </a:r>
          </a:p>
          <a:p>
            <a:r>
              <a:rPr lang="en-US" baseline="0" dirty="0" smtClean="0"/>
              <a:t>Number of machines necessary to make-up the cluster as well as number needed for incremental scaling.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9422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9422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9422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/>
          </p:cNvSpPr>
          <p:nvPr userDrawn="1"/>
        </p:nvSpPr>
        <p:spPr bwMode="auto">
          <a:xfrm>
            <a:off x="0" y="6438900"/>
            <a:ext cx="9156700" cy="419100"/>
          </a:xfrm>
          <a:prstGeom prst="rect">
            <a:avLst/>
          </a:prstGeom>
          <a:solidFill>
            <a:srgbClr val="D8D8D8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5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1"/>
          <p:cNvSpPr>
            <a:spLocks/>
          </p:cNvSpPr>
          <p:nvPr userDrawn="1"/>
        </p:nvSpPr>
        <p:spPr bwMode="auto">
          <a:xfrm>
            <a:off x="0" y="6321425"/>
            <a:ext cx="9156700" cy="155575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7" name="Picture 3"/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1775" y="6107113"/>
            <a:ext cx="642938" cy="68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1066800" y="5521906"/>
            <a:ext cx="7086600" cy="764470"/>
          </a:xfrm>
          <a:noFill/>
          <a:ln>
            <a:solidFill>
              <a:schemeClr val="bg1"/>
            </a:solidFill>
          </a:ln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066800" y="4953000"/>
            <a:ext cx="7086600" cy="526964"/>
          </a:xfrm>
          <a:ln>
            <a:solidFill>
              <a:schemeClr val="bg1"/>
            </a:solidFill>
          </a:ln>
        </p:spPr>
        <p:txBody>
          <a:bodyPr/>
          <a:lstStyle>
            <a:lvl1pPr marL="6350" indent="0" algn="l">
              <a:buNone/>
              <a:defRPr sz="3600" b="1">
                <a:solidFill>
                  <a:srgbClr val="FE9A25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dirty="0" smtClean="0"/>
              <a:t>Basho Technologies</a:t>
            </a:r>
          </a:p>
        </p:txBody>
      </p:sp>
    </p:spTree>
    <p:extLst>
      <p:ext uri="{BB962C8B-B14F-4D97-AF65-F5344CB8AC3E}">
        <p14:creationId xmlns:p14="http://schemas.microsoft.com/office/powerpoint/2010/main" val="1359487834"/>
      </p:ext>
    </p:extLst>
  </p:cSld>
  <p:clrMapOvr>
    <a:masterClrMapping/>
  </p:clrMapOvr>
  <p:transition xmlns:p14="http://schemas.microsoft.com/office/powerpoint/2010/main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833450"/>
      </p:ext>
    </p:extLst>
  </p:cSld>
  <p:clrMapOvr>
    <a:masterClrMapping/>
  </p:clrMapOvr>
  <p:transition xmlns:p14="http://schemas.microsoft.com/office/powerpoint/2010/main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1844675"/>
            <a:ext cx="1943100" cy="50133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4213" y="1844675"/>
            <a:ext cx="5678487" cy="50133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269896"/>
      </p:ext>
    </p:extLst>
  </p:cSld>
  <p:clrMapOvr>
    <a:masterClrMapping/>
  </p:clrMapOvr>
  <p:transition xmlns:p14="http://schemas.microsoft.com/office/powerpoint/2010/main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422161"/>
      </p:ext>
    </p:extLst>
  </p:cSld>
  <p:clrMapOvr>
    <a:masterClrMapping/>
  </p:clrMapOvr>
  <p:transition xmlns:p14="http://schemas.microsoft.com/office/powerpoint/2010/main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41704211"/>
      </p:ext>
    </p:extLst>
  </p:cSld>
  <p:clrMapOvr>
    <a:masterClrMapping/>
  </p:clrMapOvr>
  <p:transition xmlns:p14="http://schemas.microsoft.com/office/powerpoint/2010/main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3886200"/>
            <a:ext cx="3122613" cy="2971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6613" y="3886200"/>
            <a:ext cx="3124200" cy="2971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444443"/>
      </p:ext>
    </p:extLst>
  </p:cSld>
  <p:clrMapOvr>
    <a:masterClrMapping/>
  </p:clrMapOvr>
  <p:transition xmlns:p14="http://schemas.microsoft.com/office/powerpoint/2010/main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647108"/>
      </p:ext>
    </p:extLst>
  </p:cSld>
  <p:clrMapOvr>
    <a:masterClrMapping/>
  </p:clrMapOvr>
  <p:transition xmlns:p14="http://schemas.microsoft.com/office/powerpoint/2010/main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513227"/>
      </p:ext>
    </p:extLst>
  </p:cSld>
  <p:clrMapOvr>
    <a:masterClrMapping/>
  </p:clrMapOvr>
  <p:transition xmlns:p14="http://schemas.microsoft.com/office/powerpoint/2010/main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65903268"/>
      </p:ext>
    </p:extLst>
  </p:cSld>
  <p:clrMapOvr>
    <a:masterClrMapping/>
  </p:clrMapOvr>
  <p:transition xmlns:p14="http://schemas.microsoft.com/office/powerpoint/2010/main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95694309"/>
      </p:ext>
    </p:extLst>
  </p:cSld>
  <p:clrMapOvr>
    <a:masterClrMapping/>
  </p:clrMapOvr>
  <p:transition xmlns:p14="http://schemas.microsoft.com/office/powerpoint/2010/main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>
              <a:sym typeface="Lucida Grande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33870976"/>
      </p:ext>
    </p:extLst>
  </p:cSld>
  <p:clrMapOvr>
    <a:masterClrMapping/>
  </p:clrMapOvr>
  <p:transition xmlns:p14="http://schemas.microsoft.com/office/powerpoint/2010/main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684213" y="1844675"/>
            <a:ext cx="7773987" cy="2041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25400" tIns="25400" rIns="25400" bIns="254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>
                <a:sym typeface="Lucida Grande" charset="0"/>
              </a:rPr>
              <a:t>Click to edit Master title style</a:t>
            </a: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1371600" y="3886200"/>
            <a:ext cx="6399213" cy="297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25400" tIns="25400" rIns="25400" bIns="254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>
                <a:sym typeface="Lucida Grande" charset="0"/>
              </a:rPr>
              <a:t>Click to edit Master text styles</a:t>
            </a:r>
          </a:p>
          <a:p>
            <a:pPr lvl="1"/>
            <a:r>
              <a:rPr lang="en-US" smtClean="0">
                <a:sym typeface="Lucida Grande" charset="0"/>
              </a:rPr>
              <a:t>Second level</a:t>
            </a:r>
          </a:p>
          <a:p>
            <a:pPr lvl="2"/>
            <a:r>
              <a:rPr lang="en-US" smtClean="0">
                <a:sym typeface="Lucida Grande" charset="0"/>
              </a:rPr>
              <a:t>Third level</a:t>
            </a:r>
          </a:p>
          <a:p>
            <a:pPr lvl="3"/>
            <a:r>
              <a:rPr lang="en-US" smtClean="0">
                <a:sym typeface="Lucida Grande" charset="0"/>
              </a:rPr>
              <a:t>Fourth level</a:t>
            </a:r>
          </a:p>
          <a:p>
            <a:pPr lvl="4"/>
            <a:r>
              <a:rPr lang="en-US" smtClean="0">
                <a:sym typeface="Lucida Grande" charset="0"/>
              </a:rPr>
              <a:t>Fifth level</a:t>
            </a:r>
          </a:p>
        </p:txBody>
      </p:sp>
      <p:sp>
        <p:nvSpPr>
          <p:cNvPr id="1028" name="Rectangle 1"/>
          <p:cNvSpPr>
            <a:spLocks/>
          </p:cNvSpPr>
          <p:nvPr userDrawn="1"/>
        </p:nvSpPr>
        <p:spPr bwMode="auto">
          <a:xfrm>
            <a:off x="0" y="6321425"/>
            <a:ext cx="9156700" cy="155575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29" name="Rectangle 2"/>
          <p:cNvSpPr>
            <a:spLocks/>
          </p:cNvSpPr>
          <p:nvPr userDrawn="1"/>
        </p:nvSpPr>
        <p:spPr bwMode="auto">
          <a:xfrm>
            <a:off x="0" y="6438900"/>
            <a:ext cx="9156700" cy="419100"/>
          </a:xfrm>
          <a:prstGeom prst="rect">
            <a:avLst/>
          </a:prstGeom>
          <a:solidFill>
            <a:srgbClr val="D8D8D8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1030" name="Picture 3"/>
          <p:cNvPicPr>
            <a:picLocks noChangeAspect="1" noChangeArrowheads="1"/>
          </p:cNvPicPr>
          <p:nvPr userDrawn="1"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1775" y="6107113"/>
            <a:ext cx="642938" cy="68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09" r:id="rId1"/>
    <p:sldLayoutId id="2147483733" r:id="rId2"/>
    <p:sldLayoutId id="2147483734" r:id="rId3"/>
    <p:sldLayoutId id="2147483735" r:id="rId4"/>
    <p:sldLayoutId id="2147483736" r:id="rId5"/>
    <p:sldLayoutId id="2147483737" r:id="rId6"/>
    <p:sldLayoutId id="2147483738" r:id="rId7"/>
    <p:sldLayoutId id="2147483739" r:id="rId8"/>
    <p:sldLayoutId id="2147483740" r:id="rId9"/>
    <p:sldLayoutId id="2147483741" r:id="rId10"/>
    <p:sldLayoutId id="2147483742" r:id="rId11"/>
  </p:sldLayoutIdLst>
  <p:transition xmlns:p14="http://schemas.microsoft.com/office/powerpoint/2010/main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595959"/>
          </a:solidFill>
          <a:latin typeface="+mj-lt"/>
          <a:ea typeface="+mj-ea"/>
          <a:cs typeface="+mj-cs"/>
          <a:sym typeface="Lucida Grande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595959"/>
          </a:solidFill>
          <a:latin typeface="Lucida Grande" charset="0"/>
          <a:ea typeface="ヒラギノ角ゴ ProN W3" charset="0"/>
          <a:cs typeface="ヒラギノ角ゴ ProN W3" charset="0"/>
          <a:sym typeface="Lucida Grande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595959"/>
          </a:solidFill>
          <a:latin typeface="Lucida Grande" charset="0"/>
          <a:ea typeface="ヒラギノ角ゴ ProN W3" charset="0"/>
          <a:cs typeface="ヒラギノ角ゴ ProN W3" charset="0"/>
          <a:sym typeface="Lucida Grande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595959"/>
          </a:solidFill>
          <a:latin typeface="Lucida Grande" charset="0"/>
          <a:ea typeface="ヒラギノ角ゴ ProN W3" charset="0"/>
          <a:cs typeface="ヒラギノ角ゴ ProN W3" charset="0"/>
          <a:sym typeface="Lucida Grande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595959"/>
          </a:solidFill>
          <a:latin typeface="Lucida Grande" charset="0"/>
          <a:ea typeface="ヒラギノ角ゴ ProN W3" charset="0"/>
          <a:cs typeface="ヒラギノ角ゴ ProN W3" charset="0"/>
          <a:sym typeface="Lucida Grande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rgbClr val="595959"/>
          </a:solidFill>
          <a:latin typeface="Lucida Grande" charset="0"/>
          <a:ea typeface="ヒラギノ角ゴ ProN W3" charset="0"/>
          <a:cs typeface="ヒラギノ角ゴ ProN W3" charset="0"/>
          <a:sym typeface="Lucida Grande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rgbClr val="595959"/>
          </a:solidFill>
          <a:latin typeface="Lucida Grande" charset="0"/>
          <a:ea typeface="ヒラギノ角ゴ ProN W3" charset="0"/>
          <a:cs typeface="ヒラギノ角ゴ ProN W3" charset="0"/>
          <a:sym typeface="Lucida Grande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rgbClr val="595959"/>
          </a:solidFill>
          <a:latin typeface="Lucida Grande" charset="0"/>
          <a:ea typeface="ヒラギノ角ゴ ProN W3" charset="0"/>
          <a:cs typeface="ヒラギノ角ゴ ProN W3" charset="0"/>
          <a:sym typeface="Lucida Grande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rgbClr val="595959"/>
          </a:solidFill>
          <a:latin typeface="Lucida Grande" charset="0"/>
          <a:ea typeface="ヒラギノ角ゴ ProN W3" charset="0"/>
          <a:cs typeface="ヒラギノ角ゴ ProN W3" charset="0"/>
          <a:sym typeface="Lucida Grande" charset="0"/>
        </a:defRPr>
      </a:lvl9pPr>
    </p:titleStyle>
    <p:bodyStyle>
      <a:lvl1pPr marL="342900" indent="-342900" algn="ctr" rtl="0" eaLnBrk="0" fontAlgn="base" hangingPunct="0">
        <a:spcBef>
          <a:spcPts val="2600"/>
        </a:spcBef>
        <a:spcAft>
          <a:spcPct val="0"/>
        </a:spcAft>
        <a:defRPr sz="2200">
          <a:solidFill>
            <a:srgbClr val="595959"/>
          </a:solidFill>
          <a:latin typeface="+mn-lt"/>
          <a:ea typeface="+mn-ea"/>
          <a:cs typeface="+mn-cs"/>
          <a:sym typeface="Lucida Grande" charset="0"/>
        </a:defRPr>
      </a:lvl1pPr>
      <a:lvl2pPr marL="295275" indent="161925" algn="ctr" rtl="0" eaLnBrk="0" fontAlgn="base" hangingPunct="0">
        <a:spcBef>
          <a:spcPts val="2600"/>
        </a:spcBef>
        <a:spcAft>
          <a:spcPct val="0"/>
        </a:spcAft>
        <a:defRPr sz="2200">
          <a:solidFill>
            <a:srgbClr val="595959"/>
          </a:solidFill>
          <a:latin typeface="+mn-lt"/>
          <a:ea typeface="+mn-ea"/>
          <a:cs typeface="+mn-cs"/>
          <a:sym typeface="Lucida Grande" charset="0"/>
        </a:defRPr>
      </a:lvl2pPr>
      <a:lvl3pPr marL="615950" indent="298450" algn="ctr" rtl="0" eaLnBrk="0" fontAlgn="base" hangingPunct="0">
        <a:spcBef>
          <a:spcPts val="2600"/>
        </a:spcBef>
        <a:spcAft>
          <a:spcPct val="0"/>
        </a:spcAft>
        <a:defRPr sz="2200">
          <a:solidFill>
            <a:srgbClr val="595959"/>
          </a:solidFill>
          <a:latin typeface="+mn-lt"/>
          <a:ea typeface="+mn-ea"/>
          <a:cs typeface="+mn-cs"/>
          <a:sym typeface="Lucida Grande" charset="0"/>
        </a:defRPr>
      </a:lvl3pPr>
      <a:lvl4pPr marL="938213" indent="433388" algn="ctr" rtl="0" eaLnBrk="0" fontAlgn="base" hangingPunct="0">
        <a:spcBef>
          <a:spcPts val="2600"/>
        </a:spcBef>
        <a:spcAft>
          <a:spcPct val="0"/>
        </a:spcAft>
        <a:defRPr sz="2200">
          <a:solidFill>
            <a:srgbClr val="595959"/>
          </a:solidFill>
          <a:latin typeface="+mn-lt"/>
          <a:ea typeface="+mn-ea"/>
          <a:cs typeface="+mn-cs"/>
          <a:sym typeface="Lucida Grande" charset="0"/>
        </a:defRPr>
      </a:lvl4pPr>
      <a:lvl5pPr marL="1258888" indent="569913" algn="ctr" rtl="0" eaLnBrk="0" fontAlgn="base" hangingPunct="0">
        <a:spcBef>
          <a:spcPts val="2600"/>
        </a:spcBef>
        <a:spcAft>
          <a:spcPct val="0"/>
        </a:spcAft>
        <a:defRPr sz="2200">
          <a:solidFill>
            <a:srgbClr val="595959"/>
          </a:solidFill>
          <a:latin typeface="+mn-lt"/>
          <a:ea typeface="+mn-ea"/>
          <a:cs typeface="+mn-cs"/>
          <a:sym typeface="Lucida Grande" charset="0"/>
        </a:defRPr>
      </a:lvl5pPr>
      <a:lvl6pPr marL="1716088" algn="ctr" rtl="0" fontAlgn="base">
        <a:spcBef>
          <a:spcPts val="2600"/>
        </a:spcBef>
        <a:spcAft>
          <a:spcPct val="0"/>
        </a:spcAft>
        <a:defRPr sz="2200">
          <a:solidFill>
            <a:schemeClr val="tx1"/>
          </a:solidFill>
          <a:latin typeface="+mn-lt"/>
          <a:ea typeface="+mn-ea"/>
          <a:cs typeface="+mn-cs"/>
          <a:sym typeface="Lucida Grande" charset="0"/>
        </a:defRPr>
      </a:lvl6pPr>
      <a:lvl7pPr marL="2173288" algn="ctr" rtl="0" fontAlgn="base">
        <a:spcBef>
          <a:spcPts val="2600"/>
        </a:spcBef>
        <a:spcAft>
          <a:spcPct val="0"/>
        </a:spcAft>
        <a:defRPr sz="2200">
          <a:solidFill>
            <a:schemeClr val="tx1"/>
          </a:solidFill>
          <a:latin typeface="+mn-lt"/>
          <a:ea typeface="+mn-ea"/>
          <a:cs typeface="+mn-cs"/>
          <a:sym typeface="Lucida Grande" charset="0"/>
        </a:defRPr>
      </a:lvl7pPr>
      <a:lvl8pPr marL="2630488" algn="ctr" rtl="0" fontAlgn="base">
        <a:spcBef>
          <a:spcPts val="2600"/>
        </a:spcBef>
        <a:spcAft>
          <a:spcPct val="0"/>
        </a:spcAft>
        <a:defRPr sz="2200">
          <a:solidFill>
            <a:schemeClr val="tx1"/>
          </a:solidFill>
          <a:latin typeface="+mn-lt"/>
          <a:ea typeface="+mn-ea"/>
          <a:cs typeface="+mn-cs"/>
          <a:sym typeface="Lucida Grande" charset="0"/>
        </a:defRPr>
      </a:lvl8pPr>
      <a:lvl9pPr marL="3087688" algn="ctr" rtl="0" fontAlgn="base">
        <a:spcBef>
          <a:spcPts val="2600"/>
        </a:spcBef>
        <a:spcAft>
          <a:spcPct val="0"/>
        </a:spcAft>
        <a:defRPr sz="2200">
          <a:solidFill>
            <a:schemeClr val="tx1"/>
          </a:solidFill>
          <a:latin typeface="+mn-lt"/>
          <a:ea typeface="+mn-ea"/>
          <a:cs typeface="+mn-cs"/>
          <a:sym typeface="Lucida Grande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em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gi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jpeg"/><Relationship Id="rId5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microsoft.com/office/2007/relationships/hdphoto" Target="../media/hdphoto1.wdp"/><Relationship Id="rId5" Type="http://schemas.openxmlformats.org/officeDocument/2006/relationships/image" Target="../media/image5.png"/><Relationship Id="rId6" Type="http://schemas.microsoft.com/office/2007/relationships/hdphoto" Target="../media/hdphoto2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7.jpeg"/><Relationship Id="rId5" Type="http://schemas.microsoft.com/office/2007/relationships/hdphoto" Target="../media/hdphoto3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microsoft.com/office/2007/relationships/hdphoto" Target="../media/hdphoto4.wdp"/><Relationship Id="rId5" Type="http://schemas.openxmlformats.org/officeDocument/2006/relationships/image" Target="../media/image9.jpeg"/><Relationship Id="rId6" Type="http://schemas.microsoft.com/office/2007/relationships/hdphoto" Target="../media/hdphoto5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4" Type="http://schemas.openxmlformats.org/officeDocument/2006/relationships/image" Target="../media/image11.png"/><Relationship Id="rId5" Type="http://schemas.microsoft.com/office/2007/relationships/hdphoto" Target="../media/hdphoto6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microsoft.com/office/2007/relationships/hdphoto" Target="../media/hdphoto7.wdp"/><Relationship Id="rId5" Type="http://schemas.openxmlformats.org/officeDocument/2006/relationships/image" Target="../media/image13.jpeg"/><Relationship Id="rId6" Type="http://schemas.microsoft.com/office/2007/relationships/hdphoto" Target="../media/hdphoto8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4" Type="http://schemas.microsoft.com/office/2007/relationships/hdphoto" Target="../media/hdphoto9.wdp"/><Relationship Id="rId5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auto">
          <a:xfrm>
            <a:off x="0" y="5867400"/>
            <a:ext cx="9144000" cy="990600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6" name="Subtitle 1"/>
          <p:cNvSpPr txBox="1">
            <a:spLocks/>
          </p:cNvSpPr>
          <p:nvPr/>
        </p:nvSpPr>
        <p:spPr bwMode="auto">
          <a:xfrm>
            <a:off x="381000" y="988130"/>
            <a:ext cx="7086600" cy="7644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25400" tIns="25400" rIns="25400" bIns="25400" numCol="1" anchor="t" anchorCtr="0" compatLnSpc="1">
            <a:prstTxWarp prst="textNoShape">
              <a:avLst/>
            </a:prstTxWarp>
          </a:bodyPr>
          <a:lstStyle>
            <a:lvl1pPr marL="342900" indent="-342900" algn="ctr" rtl="0" eaLnBrk="0" fontAlgn="base" hangingPunct="0">
              <a:spcBef>
                <a:spcPts val="2600"/>
              </a:spcBef>
              <a:spcAft>
                <a:spcPct val="0"/>
              </a:spcAft>
              <a:defRPr sz="2200">
                <a:solidFill>
                  <a:srgbClr val="595959"/>
                </a:solidFill>
                <a:latin typeface="+mn-lt"/>
                <a:ea typeface="+mn-ea"/>
                <a:cs typeface="+mn-cs"/>
                <a:sym typeface="Lucida Grande" charset="0"/>
              </a:defRPr>
            </a:lvl1pPr>
            <a:lvl2pPr marL="295275" indent="161925" algn="ctr" rtl="0" eaLnBrk="0" fontAlgn="base" hangingPunct="0">
              <a:spcBef>
                <a:spcPts val="2600"/>
              </a:spcBef>
              <a:spcAft>
                <a:spcPct val="0"/>
              </a:spcAft>
              <a:defRPr sz="2200">
                <a:solidFill>
                  <a:srgbClr val="595959"/>
                </a:solidFill>
                <a:latin typeface="+mn-lt"/>
                <a:ea typeface="+mn-ea"/>
                <a:cs typeface="+mn-cs"/>
                <a:sym typeface="Lucida Grande" charset="0"/>
              </a:defRPr>
            </a:lvl2pPr>
            <a:lvl3pPr marL="615950" indent="298450" algn="ctr" rtl="0" eaLnBrk="0" fontAlgn="base" hangingPunct="0">
              <a:spcBef>
                <a:spcPts val="2600"/>
              </a:spcBef>
              <a:spcAft>
                <a:spcPct val="0"/>
              </a:spcAft>
              <a:defRPr sz="2200">
                <a:solidFill>
                  <a:srgbClr val="595959"/>
                </a:solidFill>
                <a:latin typeface="+mn-lt"/>
                <a:ea typeface="+mn-ea"/>
                <a:cs typeface="+mn-cs"/>
                <a:sym typeface="Lucida Grande" charset="0"/>
              </a:defRPr>
            </a:lvl3pPr>
            <a:lvl4pPr marL="938213" indent="433388" algn="ctr" rtl="0" eaLnBrk="0" fontAlgn="base" hangingPunct="0">
              <a:spcBef>
                <a:spcPts val="2600"/>
              </a:spcBef>
              <a:spcAft>
                <a:spcPct val="0"/>
              </a:spcAft>
              <a:defRPr sz="2200">
                <a:solidFill>
                  <a:srgbClr val="595959"/>
                </a:solidFill>
                <a:latin typeface="+mn-lt"/>
                <a:ea typeface="+mn-ea"/>
                <a:cs typeface="+mn-cs"/>
                <a:sym typeface="Lucida Grande" charset="0"/>
              </a:defRPr>
            </a:lvl4pPr>
            <a:lvl5pPr marL="1258888" indent="569913" algn="ctr" rtl="0" eaLnBrk="0" fontAlgn="base" hangingPunct="0">
              <a:spcBef>
                <a:spcPts val="2600"/>
              </a:spcBef>
              <a:spcAft>
                <a:spcPct val="0"/>
              </a:spcAft>
              <a:defRPr sz="2200">
                <a:solidFill>
                  <a:srgbClr val="595959"/>
                </a:solidFill>
                <a:latin typeface="+mn-lt"/>
                <a:ea typeface="+mn-ea"/>
                <a:cs typeface="+mn-cs"/>
                <a:sym typeface="Lucida Grande" charset="0"/>
              </a:defRPr>
            </a:lvl5pPr>
            <a:lvl6pPr marL="1716088" algn="ctr" rtl="0" fontAlgn="base">
              <a:spcBef>
                <a:spcPts val="260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+mn-lt"/>
                <a:ea typeface="+mn-ea"/>
                <a:cs typeface="+mn-cs"/>
                <a:sym typeface="Lucida Grande" charset="0"/>
              </a:defRPr>
            </a:lvl6pPr>
            <a:lvl7pPr marL="2173288" algn="ctr" rtl="0" fontAlgn="base">
              <a:spcBef>
                <a:spcPts val="260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+mn-lt"/>
                <a:ea typeface="+mn-ea"/>
                <a:cs typeface="+mn-cs"/>
                <a:sym typeface="Lucida Grande" charset="0"/>
              </a:defRPr>
            </a:lvl7pPr>
            <a:lvl8pPr marL="2630488" algn="ctr" rtl="0" fontAlgn="base">
              <a:spcBef>
                <a:spcPts val="260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+mn-lt"/>
                <a:ea typeface="+mn-ea"/>
                <a:cs typeface="+mn-cs"/>
                <a:sym typeface="Lucida Grande" charset="0"/>
              </a:defRPr>
            </a:lvl8pPr>
            <a:lvl9pPr marL="3087688" algn="ctr" rtl="0" fontAlgn="base">
              <a:spcBef>
                <a:spcPts val="260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+mn-lt"/>
                <a:ea typeface="+mn-ea"/>
                <a:cs typeface="+mn-cs"/>
                <a:sym typeface="Lucida Grande" charset="0"/>
              </a:defRPr>
            </a:lvl9pPr>
          </a:lstStyle>
          <a:p>
            <a:pPr algn="l"/>
            <a:r>
              <a:rPr lang="en-US" sz="2800" smtClean="0"/>
              <a:t>RIAKTING TO OPPORTUNITIES</a:t>
            </a:r>
            <a:endParaRPr lang="en-US" sz="2800" dirty="0"/>
          </a:p>
        </p:txBody>
      </p:sp>
      <p:sp>
        <p:nvSpPr>
          <p:cNvPr id="7" name="Subtitle 1"/>
          <p:cNvSpPr txBox="1">
            <a:spLocks/>
          </p:cNvSpPr>
          <p:nvPr/>
        </p:nvSpPr>
        <p:spPr bwMode="auto">
          <a:xfrm>
            <a:off x="381000" y="454730"/>
            <a:ext cx="7086600" cy="7644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25400" tIns="25400" rIns="25400" bIns="25400" numCol="1" anchor="t" anchorCtr="0" compatLnSpc="1">
            <a:prstTxWarp prst="textNoShape">
              <a:avLst/>
            </a:prstTxWarp>
          </a:bodyPr>
          <a:lstStyle>
            <a:lvl1pPr marL="342900" indent="-342900" algn="ctr" rtl="0" eaLnBrk="0" fontAlgn="base" hangingPunct="0">
              <a:spcBef>
                <a:spcPts val="2600"/>
              </a:spcBef>
              <a:spcAft>
                <a:spcPct val="0"/>
              </a:spcAft>
              <a:defRPr sz="2200">
                <a:solidFill>
                  <a:srgbClr val="595959"/>
                </a:solidFill>
                <a:latin typeface="+mn-lt"/>
                <a:ea typeface="+mn-ea"/>
                <a:cs typeface="+mn-cs"/>
                <a:sym typeface="Lucida Grande" charset="0"/>
              </a:defRPr>
            </a:lvl1pPr>
            <a:lvl2pPr marL="295275" indent="161925" algn="ctr" rtl="0" eaLnBrk="0" fontAlgn="base" hangingPunct="0">
              <a:spcBef>
                <a:spcPts val="2600"/>
              </a:spcBef>
              <a:spcAft>
                <a:spcPct val="0"/>
              </a:spcAft>
              <a:defRPr sz="2200">
                <a:solidFill>
                  <a:srgbClr val="595959"/>
                </a:solidFill>
                <a:latin typeface="+mn-lt"/>
                <a:ea typeface="+mn-ea"/>
                <a:cs typeface="+mn-cs"/>
                <a:sym typeface="Lucida Grande" charset="0"/>
              </a:defRPr>
            </a:lvl2pPr>
            <a:lvl3pPr marL="615950" indent="298450" algn="ctr" rtl="0" eaLnBrk="0" fontAlgn="base" hangingPunct="0">
              <a:spcBef>
                <a:spcPts val="2600"/>
              </a:spcBef>
              <a:spcAft>
                <a:spcPct val="0"/>
              </a:spcAft>
              <a:defRPr sz="2200">
                <a:solidFill>
                  <a:srgbClr val="595959"/>
                </a:solidFill>
                <a:latin typeface="+mn-lt"/>
                <a:ea typeface="+mn-ea"/>
                <a:cs typeface="+mn-cs"/>
                <a:sym typeface="Lucida Grande" charset="0"/>
              </a:defRPr>
            </a:lvl3pPr>
            <a:lvl4pPr marL="938213" indent="433388" algn="ctr" rtl="0" eaLnBrk="0" fontAlgn="base" hangingPunct="0">
              <a:spcBef>
                <a:spcPts val="2600"/>
              </a:spcBef>
              <a:spcAft>
                <a:spcPct val="0"/>
              </a:spcAft>
              <a:defRPr sz="2200">
                <a:solidFill>
                  <a:srgbClr val="595959"/>
                </a:solidFill>
                <a:latin typeface="+mn-lt"/>
                <a:ea typeface="+mn-ea"/>
                <a:cs typeface="+mn-cs"/>
                <a:sym typeface="Lucida Grande" charset="0"/>
              </a:defRPr>
            </a:lvl4pPr>
            <a:lvl5pPr marL="1258888" indent="569913" algn="ctr" rtl="0" eaLnBrk="0" fontAlgn="base" hangingPunct="0">
              <a:spcBef>
                <a:spcPts val="2600"/>
              </a:spcBef>
              <a:spcAft>
                <a:spcPct val="0"/>
              </a:spcAft>
              <a:defRPr sz="2200">
                <a:solidFill>
                  <a:srgbClr val="595959"/>
                </a:solidFill>
                <a:latin typeface="+mn-lt"/>
                <a:ea typeface="+mn-ea"/>
                <a:cs typeface="+mn-cs"/>
                <a:sym typeface="Lucida Grande" charset="0"/>
              </a:defRPr>
            </a:lvl5pPr>
            <a:lvl6pPr marL="1716088" algn="ctr" rtl="0" fontAlgn="base">
              <a:spcBef>
                <a:spcPts val="260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+mn-lt"/>
                <a:ea typeface="+mn-ea"/>
                <a:cs typeface="+mn-cs"/>
                <a:sym typeface="Lucida Grande" charset="0"/>
              </a:defRPr>
            </a:lvl6pPr>
            <a:lvl7pPr marL="2173288" algn="ctr" rtl="0" fontAlgn="base">
              <a:spcBef>
                <a:spcPts val="260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+mn-lt"/>
                <a:ea typeface="+mn-ea"/>
                <a:cs typeface="+mn-cs"/>
                <a:sym typeface="Lucida Grande" charset="0"/>
              </a:defRPr>
            </a:lvl7pPr>
            <a:lvl8pPr marL="2630488" algn="ctr" rtl="0" fontAlgn="base">
              <a:spcBef>
                <a:spcPts val="260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+mn-lt"/>
                <a:ea typeface="+mn-ea"/>
                <a:cs typeface="+mn-cs"/>
                <a:sym typeface="Lucida Grande" charset="0"/>
              </a:defRPr>
            </a:lvl8pPr>
            <a:lvl9pPr marL="3087688" algn="ctr" rtl="0" fontAlgn="base">
              <a:spcBef>
                <a:spcPts val="260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+mn-lt"/>
                <a:ea typeface="+mn-ea"/>
                <a:cs typeface="+mn-cs"/>
                <a:sym typeface="Lucida Grande" charset="0"/>
              </a:defRPr>
            </a:lvl9pPr>
          </a:lstStyle>
          <a:p>
            <a:pPr algn="l"/>
            <a:r>
              <a:rPr lang="en-US" sz="3600" b="1" dirty="0" smtClean="0">
                <a:solidFill>
                  <a:schemeClr val="accent5">
                    <a:lumMod val="75000"/>
                  </a:schemeClr>
                </a:solidFill>
              </a:rPr>
              <a:t>Basho Technologies</a:t>
            </a:r>
            <a:endParaRPr lang="en-US" sz="36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400" y="2057400"/>
            <a:ext cx="3511550" cy="357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04086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62000" y="693857"/>
            <a:ext cx="5334000" cy="4944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 algn="l">
              <a:lnSpc>
                <a:spcPct val="120000"/>
              </a:lnSpc>
              <a:buFont typeface="Wingdings" charset="2"/>
              <a:buChar char="ü"/>
            </a:pPr>
            <a:r>
              <a:rPr lang="en-US" sz="4400" dirty="0" smtClean="0"/>
              <a:t> Availability</a:t>
            </a:r>
          </a:p>
          <a:p>
            <a:pPr marL="742950" indent="-742950" algn="l">
              <a:lnSpc>
                <a:spcPct val="120000"/>
              </a:lnSpc>
              <a:buFont typeface="Wingdings" charset="2"/>
              <a:buChar char="ü"/>
            </a:pPr>
            <a:r>
              <a:rPr lang="en-US" sz="4400" dirty="0" smtClean="0"/>
              <a:t> Scalability</a:t>
            </a:r>
          </a:p>
          <a:p>
            <a:pPr marL="742950" indent="-742950" algn="l">
              <a:lnSpc>
                <a:spcPct val="120000"/>
              </a:lnSpc>
              <a:buFont typeface="Wingdings" charset="2"/>
              <a:buChar char="ü"/>
            </a:pPr>
            <a:r>
              <a:rPr lang="en-US" sz="4400" dirty="0" smtClean="0"/>
              <a:t> Durability</a:t>
            </a:r>
          </a:p>
          <a:p>
            <a:pPr marL="742950" indent="-742950" algn="l">
              <a:lnSpc>
                <a:spcPct val="120000"/>
              </a:lnSpc>
              <a:buFont typeface="Wingdings" charset="2"/>
              <a:buChar char="ü"/>
            </a:pPr>
            <a:r>
              <a:rPr lang="en-US" sz="4400" dirty="0" smtClean="0"/>
              <a:t> Flexibility</a:t>
            </a:r>
          </a:p>
          <a:p>
            <a:pPr marL="742950" indent="-742950" algn="l">
              <a:lnSpc>
                <a:spcPct val="120000"/>
              </a:lnSpc>
              <a:buFont typeface="Wingdings" charset="2"/>
              <a:buChar char="ü"/>
            </a:pPr>
            <a:r>
              <a:rPr lang="en-US" sz="4400" dirty="0" smtClean="0"/>
              <a:t> Simplicity</a:t>
            </a:r>
          </a:p>
          <a:p>
            <a:pPr marL="742950" indent="-742950" algn="l">
              <a:lnSpc>
                <a:spcPct val="120000"/>
              </a:lnSpc>
              <a:buFont typeface="Wingdings" charset="2"/>
              <a:buChar char="ü"/>
            </a:pPr>
            <a:r>
              <a:rPr lang="en-US" sz="4400" dirty="0" smtClean="0"/>
              <a:t> Cost</a:t>
            </a:r>
          </a:p>
        </p:txBody>
      </p:sp>
      <p:pic>
        <p:nvPicPr>
          <p:cNvPr id="3" name="Picture 2" descr="Delta-Logo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1981200"/>
            <a:ext cx="3622226" cy="2414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5825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62000" y="693857"/>
            <a:ext cx="5334000" cy="4944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 algn="l">
              <a:lnSpc>
                <a:spcPct val="120000"/>
              </a:lnSpc>
              <a:buFont typeface="Wingdings" charset="2"/>
              <a:buChar char="ü"/>
            </a:pPr>
            <a:r>
              <a:rPr lang="en-US" sz="4400" dirty="0" smtClean="0"/>
              <a:t> Availability</a:t>
            </a:r>
          </a:p>
          <a:p>
            <a:pPr marL="742950" indent="-742950" algn="l">
              <a:lnSpc>
                <a:spcPct val="120000"/>
              </a:lnSpc>
              <a:buFont typeface="Wingdings" charset="2"/>
              <a:buChar char="ü"/>
            </a:pPr>
            <a:r>
              <a:rPr lang="en-US" sz="4400" dirty="0" smtClean="0"/>
              <a:t> Scalability</a:t>
            </a:r>
          </a:p>
          <a:p>
            <a:pPr marL="742950" indent="-742950" algn="l">
              <a:lnSpc>
                <a:spcPct val="120000"/>
              </a:lnSpc>
              <a:buFont typeface="Wingdings" charset="2"/>
              <a:buChar char="ü"/>
            </a:pPr>
            <a:r>
              <a:rPr lang="en-US" sz="4400" dirty="0" smtClean="0"/>
              <a:t> Durability</a:t>
            </a:r>
          </a:p>
          <a:p>
            <a:pPr marL="742950" indent="-742950" algn="l">
              <a:lnSpc>
                <a:spcPct val="120000"/>
              </a:lnSpc>
              <a:buFont typeface="Wingdings" charset="2"/>
              <a:buChar char="ü"/>
            </a:pPr>
            <a:r>
              <a:rPr lang="en-US" sz="4400" dirty="0" smtClean="0"/>
              <a:t> Flexibility</a:t>
            </a:r>
          </a:p>
          <a:p>
            <a:pPr marL="742950" indent="-742950" algn="l">
              <a:lnSpc>
                <a:spcPct val="120000"/>
              </a:lnSpc>
              <a:buFont typeface="Wingdings" charset="2"/>
              <a:buChar char="ü"/>
            </a:pPr>
            <a:r>
              <a:rPr lang="en-US" sz="4400" dirty="0" smtClean="0"/>
              <a:t> Simplicity</a:t>
            </a:r>
          </a:p>
          <a:p>
            <a:pPr marL="742950" indent="-742950" algn="l">
              <a:lnSpc>
                <a:spcPct val="120000"/>
              </a:lnSpc>
              <a:buFont typeface="Wingdings" charset="2"/>
              <a:buChar char="ü"/>
            </a:pPr>
            <a:r>
              <a:rPr lang="en-US" sz="4400" dirty="0" smtClean="0"/>
              <a:t> Cost</a:t>
            </a:r>
          </a:p>
        </p:txBody>
      </p:sp>
      <p:pic>
        <p:nvPicPr>
          <p:cNvPr id="5" name="Picture 4" descr="tmasterfinal.jpe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71" t="16681" r="7123" b="23304"/>
          <a:stretch/>
        </p:blipFill>
        <p:spPr>
          <a:xfrm>
            <a:off x="4419600" y="2806749"/>
            <a:ext cx="4133174" cy="927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39004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62000" y="693857"/>
            <a:ext cx="5334000" cy="4944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 algn="l">
              <a:lnSpc>
                <a:spcPct val="120000"/>
              </a:lnSpc>
              <a:buFont typeface="Wingdings" charset="2"/>
              <a:buChar char="ü"/>
            </a:pPr>
            <a:r>
              <a:rPr lang="en-US" sz="4400" dirty="0" smtClean="0"/>
              <a:t> Availability</a:t>
            </a:r>
          </a:p>
          <a:p>
            <a:pPr marL="742950" indent="-742950" algn="l">
              <a:lnSpc>
                <a:spcPct val="120000"/>
              </a:lnSpc>
              <a:buFont typeface="Wingdings" charset="2"/>
              <a:buChar char="ü"/>
            </a:pPr>
            <a:r>
              <a:rPr lang="en-US" sz="4400" dirty="0" smtClean="0"/>
              <a:t> Scalability</a:t>
            </a:r>
          </a:p>
          <a:p>
            <a:pPr marL="742950" indent="-742950" algn="l">
              <a:lnSpc>
                <a:spcPct val="120000"/>
              </a:lnSpc>
              <a:buFont typeface="Wingdings" charset="2"/>
              <a:buChar char="ü"/>
            </a:pPr>
            <a:r>
              <a:rPr lang="en-US" sz="4400" dirty="0" smtClean="0"/>
              <a:t> Durability</a:t>
            </a:r>
          </a:p>
          <a:p>
            <a:pPr marL="742950" indent="-742950" algn="l">
              <a:lnSpc>
                <a:spcPct val="120000"/>
              </a:lnSpc>
              <a:buFont typeface="Wingdings" charset="2"/>
              <a:buChar char="ü"/>
            </a:pPr>
            <a:r>
              <a:rPr lang="en-US" sz="4400" dirty="0" smtClean="0"/>
              <a:t> Flexibility</a:t>
            </a:r>
          </a:p>
          <a:p>
            <a:pPr marL="742950" indent="-742950" algn="l">
              <a:lnSpc>
                <a:spcPct val="120000"/>
              </a:lnSpc>
              <a:buFont typeface="Wingdings" charset="2"/>
              <a:buChar char="ü"/>
            </a:pPr>
            <a:r>
              <a:rPr lang="en-US" sz="4400" dirty="0" smtClean="0"/>
              <a:t> Simplicity</a:t>
            </a:r>
          </a:p>
          <a:p>
            <a:pPr marL="742950" indent="-742950" algn="l">
              <a:lnSpc>
                <a:spcPct val="120000"/>
              </a:lnSpc>
              <a:buFont typeface="Wingdings" charset="2"/>
              <a:buChar char="ü"/>
            </a:pPr>
            <a:r>
              <a:rPr lang="en-US" sz="4400" dirty="0" smtClean="0"/>
              <a:t> Cost</a:t>
            </a:r>
          </a:p>
        </p:txBody>
      </p:sp>
      <p:pic>
        <p:nvPicPr>
          <p:cNvPr id="5" name="Picture 4" descr="cigna_logo_detail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0" y="1524000"/>
            <a:ext cx="3069057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39004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1520126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opify_logo_sq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09600"/>
            <a:ext cx="2514600" cy="2514600"/>
          </a:xfrm>
          <a:prstGeom prst="rect">
            <a:avLst/>
          </a:prstGeom>
        </p:spPr>
      </p:pic>
      <p:pic>
        <p:nvPicPr>
          <p:cNvPr id="7" name="Picture 6" descr="vimeo-logo.jpe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75" r="5679"/>
          <a:stretch/>
        </p:blipFill>
        <p:spPr>
          <a:xfrm>
            <a:off x="3296549" y="3657600"/>
            <a:ext cx="2797074" cy="2098820"/>
          </a:xfrm>
          <a:prstGeom prst="rect">
            <a:avLst/>
          </a:prstGeom>
        </p:spPr>
      </p:pic>
      <p:pic>
        <p:nvPicPr>
          <p:cNvPr id="16" name="Picture 15" descr="quantcast-logo.jpe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830235"/>
            <a:ext cx="3378694" cy="608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5465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743200" y="770057"/>
            <a:ext cx="5334000" cy="4944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 algn="l">
              <a:lnSpc>
                <a:spcPct val="120000"/>
              </a:lnSpc>
              <a:buFont typeface="Wingdings" charset="2"/>
              <a:buChar char="ü"/>
            </a:pPr>
            <a:r>
              <a:rPr lang="en-US" sz="4400" dirty="0" smtClean="0"/>
              <a:t> Availability</a:t>
            </a:r>
          </a:p>
          <a:p>
            <a:pPr marL="742950" indent="-742950" algn="l">
              <a:lnSpc>
                <a:spcPct val="120000"/>
              </a:lnSpc>
              <a:buFont typeface="Wingdings" charset="2"/>
              <a:buChar char="ü"/>
            </a:pPr>
            <a:r>
              <a:rPr lang="en-US" sz="4400" dirty="0" smtClean="0"/>
              <a:t> Scalability</a:t>
            </a:r>
          </a:p>
          <a:p>
            <a:pPr marL="742950" indent="-742950" algn="l">
              <a:lnSpc>
                <a:spcPct val="120000"/>
              </a:lnSpc>
              <a:buFont typeface="Wingdings" charset="2"/>
              <a:buChar char="ü"/>
            </a:pPr>
            <a:r>
              <a:rPr lang="en-US" sz="4400" dirty="0" smtClean="0"/>
              <a:t> Durability</a:t>
            </a:r>
          </a:p>
          <a:p>
            <a:pPr marL="742950" indent="-742950" algn="l">
              <a:lnSpc>
                <a:spcPct val="120000"/>
              </a:lnSpc>
              <a:buFont typeface="Wingdings" charset="2"/>
              <a:buChar char="ü"/>
            </a:pPr>
            <a:r>
              <a:rPr lang="en-US" sz="4400" dirty="0" smtClean="0"/>
              <a:t> Flexibility</a:t>
            </a:r>
          </a:p>
          <a:p>
            <a:pPr marL="742950" indent="-742950" algn="l">
              <a:lnSpc>
                <a:spcPct val="120000"/>
              </a:lnSpc>
              <a:buFont typeface="Wingdings" charset="2"/>
              <a:buChar char="ü"/>
            </a:pPr>
            <a:r>
              <a:rPr lang="en-US" sz="4400" dirty="0" smtClean="0"/>
              <a:t> Simplicity</a:t>
            </a:r>
          </a:p>
          <a:p>
            <a:pPr marL="742950" indent="-742950" algn="l">
              <a:lnSpc>
                <a:spcPct val="120000"/>
              </a:lnSpc>
              <a:buFont typeface="Wingdings" charset="2"/>
              <a:buChar char="ü"/>
            </a:pPr>
            <a:r>
              <a:rPr lang="en-US" sz="4400" dirty="0" smtClean="0"/>
              <a:t> Cost</a:t>
            </a:r>
          </a:p>
        </p:txBody>
      </p:sp>
    </p:spTree>
    <p:extLst>
      <p:ext uri="{BB962C8B-B14F-4D97-AF65-F5344CB8AC3E}">
        <p14:creationId xmlns:p14="http://schemas.microsoft.com/office/powerpoint/2010/main" val="2908917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7200" dirty="0" smtClean="0"/>
              <a:t>Key Drivers</a:t>
            </a:r>
            <a:endParaRPr lang="en-US" sz="7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324411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7200" dirty="0" smtClean="0"/>
              <a:t>Key Drivers</a:t>
            </a:r>
            <a:endParaRPr lang="en-US" sz="7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730838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743200" y="770057"/>
            <a:ext cx="5334000" cy="4944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 algn="l">
              <a:lnSpc>
                <a:spcPct val="120000"/>
              </a:lnSpc>
              <a:buFont typeface="Wingdings" charset="2"/>
              <a:buChar char="ü"/>
            </a:pPr>
            <a:r>
              <a:rPr lang="en-US" sz="4400" dirty="0" smtClean="0"/>
              <a:t> Availability</a:t>
            </a:r>
          </a:p>
          <a:p>
            <a:pPr marL="742950" indent="-742950" algn="l">
              <a:lnSpc>
                <a:spcPct val="120000"/>
              </a:lnSpc>
              <a:buFont typeface="Wingdings" charset="2"/>
              <a:buChar char="ü"/>
            </a:pPr>
            <a:r>
              <a:rPr lang="en-US" sz="4400" dirty="0" smtClean="0"/>
              <a:t> Scalability</a:t>
            </a:r>
          </a:p>
          <a:p>
            <a:pPr marL="742950" indent="-742950" algn="l">
              <a:lnSpc>
                <a:spcPct val="120000"/>
              </a:lnSpc>
              <a:buFont typeface="Wingdings" charset="2"/>
              <a:buChar char="ü"/>
            </a:pPr>
            <a:r>
              <a:rPr lang="en-US" sz="4400" dirty="0" smtClean="0"/>
              <a:t> Durability</a:t>
            </a:r>
          </a:p>
          <a:p>
            <a:pPr marL="742950" indent="-742950" algn="l">
              <a:lnSpc>
                <a:spcPct val="120000"/>
              </a:lnSpc>
              <a:buFont typeface="Wingdings" charset="2"/>
              <a:buChar char="ü"/>
            </a:pPr>
            <a:r>
              <a:rPr lang="en-US" sz="4400" dirty="0" smtClean="0"/>
              <a:t> Flexibility</a:t>
            </a:r>
          </a:p>
          <a:p>
            <a:pPr marL="742950" indent="-742950" algn="l">
              <a:lnSpc>
                <a:spcPct val="120000"/>
              </a:lnSpc>
              <a:buFont typeface="Wingdings" charset="2"/>
              <a:buChar char="ü"/>
            </a:pPr>
            <a:r>
              <a:rPr lang="en-US" sz="4400" dirty="0" smtClean="0"/>
              <a:t> Simplicity</a:t>
            </a:r>
          </a:p>
          <a:p>
            <a:pPr marL="742950" indent="-742950" algn="l">
              <a:lnSpc>
                <a:spcPct val="120000"/>
              </a:lnSpc>
              <a:buFont typeface="Wingdings" charset="2"/>
              <a:buChar char="ü"/>
            </a:pPr>
            <a:r>
              <a:rPr lang="en-US" sz="4400" dirty="0" smtClean="0"/>
              <a:t> Cost</a:t>
            </a:r>
          </a:p>
        </p:txBody>
      </p:sp>
    </p:spTree>
    <p:extLst>
      <p:ext uri="{BB962C8B-B14F-4D97-AF65-F5344CB8AC3E}">
        <p14:creationId xmlns:p14="http://schemas.microsoft.com/office/powerpoint/2010/main" val="180253350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84213" y="-304800"/>
            <a:ext cx="7773987" cy="2041525"/>
          </a:xfrm>
        </p:spPr>
        <p:txBody>
          <a:bodyPr/>
          <a:lstStyle/>
          <a:p>
            <a:r>
              <a:rPr lang="en-US" sz="6000" dirty="0" smtClean="0"/>
              <a:t>Availability</a:t>
            </a:r>
            <a:endParaRPr lang="en-US" sz="6000" dirty="0"/>
          </a:p>
        </p:txBody>
      </p:sp>
      <p:pic>
        <p:nvPicPr>
          <p:cNvPr id="10" name="Picture 9" descr="three.med.jpeg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128" r="36198" b="5162"/>
          <a:stretch/>
        </p:blipFill>
        <p:spPr>
          <a:xfrm>
            <a:off x="5486608" y="1491102"/>
            <a:ext cx="3123992" cy="4300098"/>
          </a:xfrm>
          <a:prstGeom prst="rect">
            <a:avLst/>
          </a:prstGeom>
        </p:spPr>
      </p:pic>
      <p:pic>
        <p:nvPicPr>
          <p:cNvPr id="20" name="Picture 19" descr="1868941_s.jpg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048" t="2251" r="12353" b="12360"/>
          <a:stretch/>
        </p:blipFill>
        <p:spPr>
          <a:xfrm>
            <a:off x="685800" y="1447800"/>
            <a:ext cx="3078446" cy="4337753"/>
          </a:xfrm>
          <a:prstGeom prst="rect">
            <a:avLst/>
          </a:prstGeom>
        </p:spPr>
      </p:pic>
      <p:sp>
        <p:nvSpPr>
          <p:cNvPr id="21" name="Right Arrow 20"/>
          <p:cNvSpPr/>
          <p:nvPr/>
        </p:nvSpPr>
        <p:spPr bwMode="auto">
          <a:xfrm flipV="1">
            <a:off x="4114800" y="3275510"/>
            <a:ext cx="990600" cy="685800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148863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84213" y="-304800"/>
            <a:ext cx="7773987" cy="2041525"/>
          </a:xfrm>
        </p:spPr>
        <p:txBody>
          <a:bodyPr/>
          <a:lstStyle/>
          <a:p>
            <a:r>
              <a:rPr lang="en-US" sz="6000" dirty="0" smtClean="0"/>
              <a:t>Scalability</a:t>
            </a:r>
            <a:endParaRPr lang="en-US" sz="6000" dirty="0"/>
          </a:p>
        </p:txBody>
      </p:sp>
      <p:pic>
        <p:nvPicPr>
          <p:cNvPr id="5" name="Picture 4" descr="copdonut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1891" y="1675310"/>
            <a:ext cx="3304309" cy="4038600"/>
          </a:xfrm>
          <a:prstGeom prst="rect">
            <a:avLst/>
          </a:prstGeom>
        </p:spPr>
      </p:pic>
      <p:pic>
        <p:nvPicPr>
          <p:cNvPr id="8" name="Picture 7" descr="nypd_sq-f24aab6617aabca19ec20895a6acdcf7294f08e4.jpeg"/>
          <p:cNvPicPr>
            <a:picLocks noChangeAspect="1"/>
          </p:cNvPicPr>
          <p:nvPr/>
        </p:nvPicPr>
        <p:blipFill rotWithShape="1"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34000" y="1446710"/>
            <a:ext cx="3347992" cy="4420690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 bwMode="auto">
          <a:xfrm flipV="1">
            <a:off x="4114800" y="3275510"/>
            <a:ext cx="990600" cy="685800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506444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84213" y="-304800"/>
            <a:ext cx="7773987" cy="2041525"/>
          </a:xfrm>
        </p:spPr>
        <p:txBody>
          <a:bodyPr/>
          <a:lstStyle/>
          <a:p>
            <a:r>
              <a:rPr lang="en-US" sz="6000" dirty="0" smtClean="0"/>
              <a:t>Durability</a:t>
            </a:r>
            <a:endParaRPr lang="en-US" sz="6000" dirty="0"/>
          </a:p>
        </p:txBody>
      </p:sp>
      <p:pic>
        <p:nvPicPr>
          <p:cNvPr id="5" name="Picture 4" descr="11-ok-hd.jpe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3400" y="1447800"/>
            <a:ext cx="3371850" cy="4495800"/>
          </a:xfrm>
          <a:prstGeom prst="rect">
            <a:avLst/>
          </a:prstGeom>
        </p:spPr>
      </p:pic>
      <p:pic>
        <p:nvPicPr>
          <p:cNvPr id="8" name="Picture 7" descr="9427880-wine-barrel.jpeg"/>
          <p:cNvPicPr>
            <a:picLocks noChangeAspect="1"/>
          </p:cNvPicPr>
          <p:nvPr/>
        </p:nvPicPr>
        <p:blipFill rotWithShape="1">
          <a:blip r:embed="rId5" cstate="screen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11370" y="1447800"/>
            <a:ext cx="3499230" cy="4520870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 bwMode="auto">
          <a:xfrm flipV="1">
            <a:off x="4038600" y="3200400"/>
            <a:ext cx="990600" cy="685800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010514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84213" y="-304800"/>
            <a:ext cx="7773987" cy="2041525"/>
          </a:xfrm>
        </p:spPr>
        <p:txBody>
          <a:bodyPr/>
          <a:lstStyle/>
          <a:p>
            <a:r>
              <a:rPr lang="en-US" sz="6000" dirty="0" smtClean="0"/>
              <a:t>Flexibility</a:t>
            </a:r>
            <a:endParaRPr lang="en-US" sz="6000" dirty="0"/>
          </a:p>
        </p:txBody>
      </p:sp>
      <p:pic>
        <p:nvPicPr>
          <p:cNvPr id="8" name="Picture 7" descr="elderly-man-on-walker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1371600"/>
            <a:ext cx="2743200" cy="4729655"/>
          </a:xfrm>
          <a:prstGeom prst="rect">
            <a:avLst/>
          </a:prstGeom>
        </p:spPr>
      </p:pic>
      <p:pic>
        <p:nvPicPr>
          <p:cNvPr id="11" name="Picture 10" descr="tumblr_m4jl0dFKmz1r3x4eho1_400.jpeg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500" b="97000" l="0" r="93168">
                        <a14:foregroundMark x1="16460" y1="32000" x2="0" y2="34750"/>
                        <a14:foregroundMark x1="50932" y1="84500" x2="50932" y2="84500"/>
                        <a14:foregroundMark x1="34161" y1="85750" x2="23602" y2="88750"/>
                        <a14:backgroundMark x1="52174" y1="76500" x2="52174" y2="76500"/>
                        <a14:backgroundMark x1="1863" y1="72750" x2="31988" y2="73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57800" y="1752600"/>
            <a:ext cx="3217837" cy="3997313"/>
          </a:xfrm>
          <a:prstGeom prst="rect">
            <a:avLst/>
          </a:prstGeom>
        </p:spPr>
      </p:pic>
      <p:sp>
        <p:nvSpPr>
          <p:cNvPr id="12" name="Right Arrow 11"/>
          <p:cNvSpPr/>
          <p:nvPr/>
        </p:nvSpPr>
        <p:spPr bwMode="auto">
          <a:xfrm flipV="1">
            <a:off x="3886200" y="3200400"/>
            <a:ext cx="990600" cy="685800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481094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84213" y="-304800"/>
            <a:ext cx="7773987" cy="2041525"/>
          </a:xfrm>
        </p:spPr>
        <p:txBody>
          <a:bodyPr/>
          <a:lstStyle/>
          <a:p>
            <a:r>
              <a:rPr lang="en-US" sz="6000" dirty="0" smtClean="0"/>
              <a:t>Simplicity</a:t>
            </a:r>
            <a:endParaRPr lang="en-US" sz="6000" dirty="0"/>
          </a:p>
        </p:txBody>
      </p:sp>
      <p:sp>
        <p:nvSpPr>
          <p:cNvPr id="17" name="Right Arrow 16"/>
          <p:cNvSpPr/>
          <p:nvPr/>
        </p:nvSpPr>
        <p:spPr bwMode="auto">
          <a:xfrm flipV="1">
            <a:off x="4191000" y="3276600"/>
            <a:ext cx="990600" cy="685800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pic>
        <p:nvPicPr>
          <p:cNvPr id="19" name="Picture 18" descr="sl29747.jpeg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581" r="24776"/>
          <a:stretch/>
        </p:blipFill>
        <p:spPr>
          <a:xfrm>
            <a:off x="762000" y="1371600"/>
            <a:ext cx="3148193" cy="4724400"/>
          </a:xfrm>
          <a:prstGeom prst="rect">
            <a:avLst/>
          </a:prstGeom>
        </p:spPr>
      </p:pic>
      <p:pic>
        <p:nvPicPr>
          <p:cNvPr id="22" name="Picture 21" descr="close_up_of_woman_turning_on_light_switch_u21928628.jpeg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526" t="14519" r="9487" b="14611"/>
          <a:stretch/>
        </p:blipFill>
        <p:spPr>
          <a:xfrm>
            <a:off x="5498827" y="1339593"/>
            <a:ext cx="3011134" cy="4680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00979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84213" y="-304800"/>
            <a:ext cx="7773987" cy="2041525"/>
          </a:xfrm>
        </p:spPr>
        <p:txBody>
          <a:bodyPr/>
          <a:lstStyle/>
          <a:p>
            <a:r>
              <a:rPr lang="en-US" sz="6000" dirty="0" smtClean="0"/>
              <a:t>Cost</a:t>
            </a:r>
            <a:endParaRPr lang="en-US" sz="6000" dirty="0"/>
          </a:p>
        </p:txBody>
      </p:sp>
      <p:pic>
        <p:nvPicPr>
          <p:cNvPr id="5" name="Picture 4" descr="Engineering_team.jpeg"/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59609" y="1447800"/>
            <a:ext cx="2622925" cy="4486328"/>
          </a:xfrm>
          <a:prstGeom prst="rect">
            <a:avLst/>
          </a:prstGeom>
        </p:spPr>
      </p:pic>
      <p:pic>
        <p:nvPicPr>
          <p:cNvPr id="7" name="Picture 6" descr="bashoman-diagnose.eps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10200" y="1905000"/>
            <a:ext cx="2407080" cy="4018513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 bwMode="auto">
          <a:xfrm flipV="1">
            <a:off x="4267200" y="3429000"/>
            <a:ext cx="990600" cy="685800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891019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- Title Slide">
  <a:themeElements>
    <a:clrScheme name="">
      <a:dk1>
        <a:srgbClr val="000000"/>
      </a:dk1>
      <a:lt1>
        <a:srgbClr val="FFFFFF"/>
      </a:lt1>
      <a:dk2>
        <a:srgbClr val="000000"/>
      </a:dk2>
      <a:lt2>
        <a:srgbClr val="000000"/>
      </a:lt2>
      <a:accent1>
        <a:srgbClr val="FE9A25"/>
      </a:accent1>
      <a:accent2>
        <a:srgbClr val="333399"/>
      </a:accent2>
      <a:accent3>
        <a:srgbClr val="FFFFFF"/>
      </a:accent3>
      <a:accent4>
        <a:srgbClr val="000000"/>
      </a:accent4>
      <a:accent5>
        <a:srgbClr val="FECAAC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- Title Slide">
      <a:majorFont>
        <a:latin typeface="Lucida Grande"/>
        <a:ea typeface="ヒラギノ角ゴ ProN W3"/>
        <a:cs typeface="ヒラギノ角ゴ ProN W3"/>
      </a:majorFont>
      <a:minorFont>
        <a:latin typeface="Lucida Grande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Default - Title Slid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20873</TotalTime>
  <Pages>0</Pages>
  <Words>314</Words>
  <Characters>0</Characters>
  <Application>Microsoft Macintosh PowerPoint</Application>
  <PresentationFormat>On-screen Show (4:3)</PresentationFormat>
  <Lines>0</Lines>
  <Paragraphs>74</Paragraphs>
  <Slides>16</Slides>
  <Notes>13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Default - Title Slide</vt:lpstr>
      <vt:lpstr>PowerPoint Presentation</vt:lpstr>
      <vt:lpstr>Key Drivers</vt:lpstr>
      <vt:lpstr>PowerPoint Presentation</vt:lpstr>
      <vt:lpstr>Availability</vt:lpstr>
      <vt:lpstr>Scalability</vt:lpstr>
      <vt:lpstr>Durability</vt:lpstr>
      <vt:lpstr>Flexibility</vt:lpstr>
      <vt:lpstr>Simplicity</vt:lpstr>
      <vt:lpstr>Cost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Key Drivers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Randy</dc:creator>
  <cp:lastModifiedBy>Nathan Aschbacher</cp:lastModifiedBy>
  <cp:revision>89</cp:revision>
  <dcterms:modified xsi:type="dcterms:W3CDTF">2013-03-13T20:40:10Z</dcterms:modified>
</cp:coreProperties>
</file>